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0" r:id="rId6"/>
    <p:sldId id="265" r:id="rId7"/>
    <p:sldId id="266" r:id="rId8"/>
    <p:sldId id="261" r:id="rId9"/>
    <p:sldId id="271" r:id="rId10"/>
    <p:sldId id="267" r:id="rId11"/>
    <p:sldId id="263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29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CE7568-6A68-49FC-8B43-6CA966CA696F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A8702F-E8C6-4252-99DE-DBEC7312FA4A}">
      <dgm:prSet phldrT="[Text]"/>
      <dgm:spPr>
        <a:ln>
          <a:solidFill>
            <a:srgbClr val="FFC000"/>
          </a:solidFill>
        </a:ln>
      </dgm:spPr>
      <dgm:t>
        <a:bodyPr/>
        <a:lstStyle/>
        <a:p>
          <a:r>
            <a: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Data Preprocessing</a:t>
          </a:r>
          <a:endParaRPr lang="en-US" dirty="0"/>
        </a:p>
      </dgm:t>
    </dgm:pt>
    <dgm:pt modelId="{4DF3F062-9CCB-4980-A8FB-718C99C7A77E}" type="parTrans" cxnId="{663EC69D-2B2E-4442-9D96-B7E1D1EBE4CC}">
      <dgm:prSet/>
      <dgm:spPr/>
      <dgm:t>
        <a:bodyPr/>
        <a:lstStyle/>
        <a:p>
          <a:endParaRPr lang="en-US"/>
        </a:p>
      </dgm:t>
    </dgm:pt>
    <dgm:pt modelId="{120BB253-98D4-4A66-9317-76052AFB2D65}" type="sibTrans" cxnId="{663EC69D-2B2E-4442-9D96-B7E1D1EBE4CC}">
      <dgm:prSet/>
      <dgm:spPr/>
      <dgm:t>
        <a:bodyPr/>
        <a:lstStyle/>
        <a:p>
          <a:endParaRPr lang="en-US"/>
        </a:p>
      </dgm:t>
    </dgm:pt>
    <dgm:pt modelId="{6186B23B-9A8C-4B4B-B63D-B07D52AC4E80}">
      <dgm:prSet phldrT="[Text]"/>
      <dgm:spPr>
        <a:ln>
          <a:solidFill>
            <a:srgbClr val="FFC000"/>
          </a:solidFill>
        </a:ln>
      </dgm:spPr>
      <dgm:t>
        <a:bodyPr/>
        <a:lstStyle/>
        <a:p>
          <a:pPr>
            <a:buNone/>
          </a:pPr>
          <a:r>
            <a:rPr lang="en-US" b="1" i="0" baseline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</a:t>
          </a:r>
          <a:r>
            <a:rPr lang="en-US" b="1" i="0" baseline="0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F8BBC769-640D-4A08-9513-9D9D8EB2597B}" type="parTrans" cxnId="{ED2284F7-B565-4426-8E55-116CB2D3C0C4}">
      <dgm:prSet/>
      <dgm:spPr/>
      <dgm:t>
        <a:bodyPr/>
        <a:lstStyle/>
        <a:p>
          <a:endParaRPr lang="en-US"/>
        </a:p>
      </dgm:t>
    </dgm:pt>
    <dgm:pt modelId="{B43DCF5B-6F67-4E05-99F8-C7E1112C4A7F}" type="sibTrans" cxnId="{ED2284F7-B565-4426-8E55-116CB2D3C0C4}">
      <dgm:prSet/>
      <dgm:spPr/>
      <dgm:t>
        <a:bodyPr/>
        <a:lstStyle/>
        <a:p>
          <a:endParaRPr lang="en-US"/>
        </a:p>
      </dgm:t>
    </dgm:pt>
    <dgm:pt modelId="{A5E570DE-508B-40C3-BF07-20555D441028}">
      <dgm:prSet phldrT="[Text]"/>
      <dgm:spPr>
        <a:ln>
          <a:solidFill>
            <a:srgbClr val="FFC000"/>
          </a:solidFill>
        </a:ln>
      </dgm:spPr>
      <dgm:t>
        <a:bodyPr/>
        <a:lstStyle/>
        <a:p>
          <a:r>
            <a: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Model Building</a:t>
          </a:r>
          <a:endParaRPr lang="en-US" dirty="0">
            <a:solidFill>
              <a:schemeClr val="tx1"/>
            </a:solidFill>
          </a:endParaRPr>
        </a:p>
      </dgm:t>
    </dgm:pt>
    <dgm:pt modelId="{C07A8AE1-619D-4A50-8E74-CBA41BE49348}" type="parTrans" cxnId="{44EA1A04-B489-46EF-8312-BBA357BE968E}">
      <dgm:prSet/>
      <dgm:spPr/>
      <dgm:t>
        <a:bodyPr/>
        <a:lstStyle/>
        <a:p>
          <a:endParaRPr lang="en-US"/>
        </a:p>
      </dgm:t>
    </dgm:pt>
    <dgm:pt modelId="{D45DC242-43C9-4B15-8EF5-36EAA9F4B2B4}" type="sibTrans" cxnId="{44EA1A04-B489-46EF-8312-BBA357BE968E}">
      <dgm:prSet/>
      <dgm:spPr/>
      <dgm:t>
        <a:bodyPr/>
        <a:lstStyle/>
        <a:p>
          <a:endParaRPr lang="en-US"/>
        </a:p>
      </dgm:t>
    </dgm:pt>
    <dgm:pt modelId="{313C2F3E-135E-4B43-B059-B5036C1F07F4}">
      <dgm:prSet phldrT="[Text]"/>
      <dgm:spPr>
        <a:ln>
          <a:solidFill>
            <a:srgbClr val="FFC000"/>
          </a:solidFill>
        </a:ln>
      </dgm:spPr>
      <dgm:t>
        <a:bodyPr/>
        <a:lstStyle/>
        <a:p>
          <a:r>
            <a:rPr lang="en-US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Hyperparameter Tuning</a:t>
          </a:r>
          <a:endParaRPr lang="en-US" dirty="0">
            <a:solidFill>
              <a:schemeClr val="tx1"/>
            </a:solidFill>
          </a:endParaRPr>
        </a:p>
      </dgm:t>
    </dgm:pt>
    <dgm:pt modelId="{1FF2ABBE-6B36-4839-95F0-ED74E433AF0E}" type="parTrans" cxnId="{EE8AA250-837F-42CE-886F-402ABAC4A90D}">
      <dgm:prSet/>
      <dgm:spPr/>
      <dgm:t>
        <a:bodyPr/>
        <a:lstStyle/>
        <a:p>
          <a:endParaRPr lang="en-US"/>
        </a:p>
      </dgm:t>
    </dgm:pt>
    <dgm:pt modelId="{CFF6C018-E1ED-4DDC-AE92-08B8802683DD}" type="sibTrans" cxnId="{EE8AA250-837F-42CE-886F-402ABAC4A90D}">
      <dgm:prSet/>
      <dgm:spPr/>
      <dgm:t>
        <a:bodyPr/>
        <a:lstStyle/>
        <a:p>
          <a:endParaRPr lang="en-US"/>
        </a:p>
      </dgm:t>
    </dgm:pt>
    <dgm:pt modelId="{647E2734-ED4D-4772-B592-2A31D9F5B817}" type="pres">
      <dgm:prSet presAssocID="{90CE7568-6A68-49FC-8B43-6CA966CA696F}" presName="diagram" presStyleCnt="0">
        <dgm:presLayoutVars>
          <dgm:dir/>
          <dgm:resizeHandles val="exact"/>
        </dgm:presLayoutVars>
      </dgm:prSet>
      <dgm:spPr/>
    </dgm:pt>
    <dgm:pt modelId="{4981DC0E-C3FF-4CAC-9FB1-51E2B7DE0F63}" type="pres">
      <dgm:prSet presAssocID="{8FA8702F-E8C6-4252-99DE-DBEC7312FA4A}" presName="node" presStyleLbl="node1" presStyleIdx="0" presStyleCnt="4">
        <dgm:presLayoutVars>
          <dgm:bulletEnabled val="1"/>
        </dgm:presLayoutVars>
      </dgm:prSet>
      <dgm:spPr/>
    </dgm:pt>
    <dgm:pt modelId="{83DA4319-0D12-42AF-88A8-A04F86E5857C}" type="pres">
      <dgm:prSet presAssocID="{120BB253-98D4-4A66-9317-76052AFB2D65}" presName="sibTrans" presStyleLbl="sibTrans2D1" presStyleIdx="0" presStyleCnt="3"/>
      <dgm:spPr/>
    </dgm:pt>
    <dgm:pt modelId="{A4520E77-38FB-4C09-B149-A588FA6F6004}" type="pres">
      <dgm:prSet presAssocID="{120BB253-98D4-4A66-9317-76052AFB2D65}" presName="connectorText" presStyleLbl="sibTrans2D1" presStyleIdx="0" presStyleCnt="3"/>
      <dgm:spPr/>
    </dgm:pt>
    <dgm:pt modelId="{1DA70020-FEAC-4026-BDFC-CBB9AB45D865}" type="pres">
      <dgm:prSet presAssocID="{6186B23B-9A8C-4B4B-B63D-B07D52AC4E80}" presName="node" presStyleLbl="node1" presStyleIdx="1" presStyleCnt="4" custLinFactNeighborX="-542" custLinFactNeighborY="1807">
        <dgm:presLayoutVars>
          <dgm:bulletEnabled val="1"/>
        </dgm:presLayoutVars>
      </dgm:prSet>
      <dgm:spPr/>
    </dgm:pt>
    <dgm:pt modelId="{8AE2D6B9-5B75-4E27-8431-A5A5FF1ED3E6}" type="pres">
      <dgm:prSet presAssocID="{B43DCF5B-6F67-4E05-99F8-C7E1112C4A7F}" presName="sibTrans" presStyleLbl="sibTrans2D1" presStyleIdx="1" presStyleCnt="3" custLinFactNeighborX="33812" custLinFactNeighborY="0"/>
      <dgm:spPr/>
    </dgm:pt>
    <dgm:pt modelId="{26DC302A-B3F6-4EA7-9073-310F2745D9FF}" type="pres">
      <dgm:prSet presAssocID="{B43DCF5B-6F67-4E05-99F8-C7E1112C4A7F}" presName="connectorText" presStyleLbl="sibTrans2D1" presStyleIdx="1" presStyleCnt="3"/>
      <dgm:spPr/>
    </dgm:pt>
    <dgm:pt modelId="{2F6A1469-E53C-464E-B6B0-36AB81BE347A}" type="pres">
      <dgm:prSet presAssocID="{A5E570DE-508B-40C3-BF07-20555D441028}" presName="node" presStyleLbl="node1" presStyleIdx="2" presStyleCnt="4" custLinFactNeighborX="-542" custLinFactNeighborY="1807">
        <dgm:presLayoutVars>
          <dgm:bulletEnabled val="1"/>
        </dgm:presLayoutVars>
      </dgm:prSet>
      <dgm:spPr/>
    </dgm:pt>
    <dgm:pt modelId="{5C3A78FD-01F1-4C0E-B798-C42E0911B337}" type="pres">
      <dgm:prSet presAssocID="{D45DC242-43C9-4B15-8EF5-36EAA9F4B2B4}" presName="sibTrans" presStyleLbl="sibTrans2D1" presStyleIdx="2" presStyleCnt="3"/>
      <dgm:spPr/>
    </dgm:pt>
    <dgm:pt modelId="{6EFC545E-F358-4617-898C-A8211DA2E36C}" type="pres">
      <dgm:prSet presAssocID="{D45DC242-43C9-4B15-8EF5-36EAA9F4B2B4}" presName="connectorText" presStyleLbl="sibTrans2D1" presStyleIdx="2" presStyleCnt="3"/>
      <dgm:spPr/>
    </dgm:pt>
    <dgm:pt modelId="{B18C3788-1983-4552-845A-2CAD2FD2A829}" type="pres">
      <dgm:prSet presAssocID="{313C2F3E-135E-4B43-B059-B5036C1F07F4}" presName="node" presStyleLbl="node1" presStyleIdx="3" presStyleCnt="4">
        <dgm:presLayoutVars>
          <dgm:bulletEnabled val="1"/>
        </dgm:presLayoutVars>
      </dgm:prSet>
      <dgm:spPr/>
    </dgm:pt>
  </dgm:ptLst>
  <dgm:cxnLst>
    <dgm:cxn modelId="{44EA1A04-B489-46EF-8312-BBA357BE968E}" srcId="{90CE7568-6A68-49FC-8B43-6CA966CA696F}" destId="{A5E570DE-508B-40C3-BF07-20555D441028}" srcOrd="2" destOrd="0" parTransId="{C07A8AE1-619D-4A50-8E74-CBA41BE49348}" sibTransId="{D45DC242-43C9-4B15-8EF5-36EAA9F4B2B4}"/>
    <dgm:cxn modelId="{96E8AA04-E963-4BD7-8D6E-3F72473224F1}" type="presOf" srcId="{120BB253-98D4-4A66-9317-76052AFB2D65}" destId="{83DA4319-0D12-42AF-88A8-A04F86E5857C}" srcOrd="0" destOrd="0" presId="urn:microsoft.com/office/officeart/2005/8/layout/process5"/>
    <dgm:cxn modelId="{DFF0BB23-B090-4AE5-A741-1C173B1BFF07}" type="presOf" srcId="{8FA8702F-E8C6-4252-99DE-DBEC7312FA4A}" destId="{4981DC0E-C3FF-4CAC-9FB1-51E2B7DE0F63}" srcOrd="0" destOrd="0" presId="urn:microsoft.com/office/officeart/2005/8/layout/process5"/>
    <dgm:cxn modelId="{AEFE9E2C-447A-4DE7-BABC-1A72103CF29D}" type="presOf" srcId="{B43DCF5B-6F67-4E05-99F8-C7E1112C4A7F}" destId="{8AE2D6B9-5B75-4E27-8431-A5A5FF1ED3E6}" srcOrd="0" destOrd="0" presId="urn:microsoft.com/office/officeart/2005/8/layout/process5"/>
    <dgm:cxn modelId="{EFA9DF32-0304-42E3-BE3A-08B93FC24667}" type="presOf" srcId="{90CE7568-6A68-49FC-8B43-6CA966CA696F}" destId="{647E2734-ED4D-4772-B592-2A31D9F5B817}" srcOrd="0" destOrd="0" presId="urn:microsoft.com/office/officeart/2005/8/layout/process5"/>
    <dgm:cxn modelId="{7E5CF132-7632-4513-86DA-DA9400E4D99F}" type="presOf" srcId="{313C2F3E-135E-4B43-B059-B5036C1F07F4}" destId="{B18C3788-1983-4552-845A-2CAD2FD2A829}" srcOrd="0" destOrd="0" presId="urn:microsoft.com/office/officeart/2005/8/layout/process5"/>
    <dgm:cxn modelId="{EE8AA250-837F-42CE-886F-402ABAC4A90D}" srcId="{90CE7568-6A68-49FC-8B43-6CA966CA696F}" destId="{313C2F3E-135E-4B43-B059-B5036C1F07F4}" srcOrd="3" destOrd="0" parTransId="{1FF2ABBE-6B36-4839-95F0-ED74E433AF0E}" sibTransId="{CFF6C018-E1ED-4DDC-AE92-08B8802683DD}"/>
    <dgm:cxn modelId="{663EC69D-2B2E-4442-9D96-B7E1D1EBE4CC}" srcId="{90CE7568-6A68-49FC-8B43-6CA966CA696F}" destId="{8FA8702F-E8C6-4252-99DE-DBEC7312FA4A}" srcOrd="0" destOrd="0" parTransId="{4DF3F062-9CCB-4980-A8FB-718C99C7A77E}" sibTransId="{120BB253-98D4-4A66-9317-76052AFB2D65}"/>
    <dgm:cxn modelId="{8085CAA5-A328-4DF5-BDF7-A7E77810E932}" type="presOf" srcId="{D45DC242-43C9-4B15-8EF5-36EAA9F4B2B4}" destId="{5C3A78FD-01F1-4C0E-B798-C42E0911B337}" srcOrd="0" destOrd="0" presId="urn:microsoft.com/office/officeart/2005/8/layout/process5"/>
    <dgm:cxn modelId="{AECA51A6-3880-465B-97E3-CD00B4367085}" type="presOf" srcId="{A5E570DE-508B-40C3-BF07-20555D441028}" destId="{2F6A1469-E53C-464E-B6B0-36AB81BE347A}" srcOrd="0" destOrd="0" presId="urn:microsoft.com/office/officeart/2005/8/layout/process5"/>
    <dgm:cxn modelId="{6CA265B5-3B80-4EF8-AB2D-19EE5E7DA9A9}" type="presOf" srcId="{120BB253-98D4-4A66-9317-76052AFB2D65}" destId="{A4520E77-38FB-4C09-B149-A588FA6F6004}" srcOrd="1" destOrd="0" presId="urn:microsoft.com/office/officeart/2005/8/layout/process5"/>
    <dgm:cxn modelId="{7F72FCB7-AFB8-4020-B2AC-E303DA2A09D0}" type="presOf" srcId="{6186B23B-9A8C-4B4B-B63D-B07D52AC4E80}" destId="{1DA70020-FEAC-4026-BDFC-CBB9AB45D865}" srcOrd="0" destOrd="0" presId="urn:microsoft.com/office/officeart/2005/8/layout/process5"/>
    <dgm:cxn modelId="{81768DC9-C44A-4E15-833D-CDCC66C2ABED}" type="presOf" srcId="{D45DC242-43C9-4B15-8EF5-36EAA9F4B2B4}" destId="{6EFC545E-F358-4617-898C-A8211DA2E36C}" srcOrd="1" destOrd="0" presId="urn:microsoft.com/office/officeart/2005/8/layout/process5"/>
    <dgm:cxn modelId="{DB4E66D0-436F-4871-BB3B-1509A96BE29B}" type="presOf" srcId="{B43DCF5B-6F67-4E05-99F8-C7E1112C4A7F}" destId="{26DC302A-B3F6-4EA7-9073-310F2745D9FF}" srcOrd="1" destOrd="0" presId="urn:microsoft.com/office/officeart/2005/8/layout/process5"/>
    <dgm:cxn modelId="{ED2284F7-B565-4426-8E55-116CB2D3C0C4}" srcId="{90CE7568-6A68-49FC-8B43-6CA966CA696F}" destId="{6186B23B-9A8C-4B4B-B63D-B07D52AC4E80}" srcOrd="1" destOrd="0" parTransId="{F8BBC769-640D-4A08-9513-9D9D8EB2597B}" sibTransId="{B43DCF5B-6F67-4E05-99F8-C7E1112C4A7F}"/>
    <dgm:cxn modelId="{8CA762F1-606D-4667-BAB6-8C6EB21FE33D}" type="presParOf" srcId="{647E2734-ED4D-4772-B592-2A31D9F5B817}" destId="{4981DC0E-C3FF-4CAC-9FB1-51E2B7DE0F63}" srcOrd="0" destOrd="0" presId="urn:microsoft.com/office/officeart/2005/8/layout/process5"/>
    <dgm:cxn modelId="{30B92D4E-2336-4C25-AD44-44D49A571BEE}" type="presParOf" srcId="{647E2734-ED4D-4772-B592-2A31D9F5B817}" destId="{83DA4319-0D12-42AF-88A8-A04F86E5857C}" srcOrd="1" destOrd="0" presId="urn:microsoft.com/office/officeart/2005/8/layout/process5"/>
    <dgm:cxn modelId="{4CE7CEA9-222C-42AA-9FA4-18E9BA3A7247}" type="presParOf" srcId="{83DA4319-0D12-42AF-88A8-A04F86E5857C}" destId="{A4520E77-38FB-4C09-B149-A588FA6F6004}" srcOrd="0" destOrd="0" presId="urn:microsoft.com/office/officeart/2005/8/layout/process5"/>
    <dgm:cxn modelId="{CCA3BCFF-934F-451C-A5D4-55236B19F891}" type="presParOf" srcId="{647E2734-ED4D-4772-B592-2A31D9F5B817}" destId="{1DA70020-FEAC-4026-BDFC-CBB9AB45D865}" srcOrd="2" destOrd="0" presId="urn:microsoft.com/office/officeart/2005/8/layout/process5"/>
    <dgm:cxn modelId="{92933905-1CE8-495B-8B12-92FCA2055CC0}" type="presParOf" srcId="{647E2734-ED4D-4772-B592-2A31D9F5B817}" destId="{8AE2D6B9-5B75-4E27-8431-A5A5FF1ED3E6}" srcOrd="3" destOrd="0" presId="urn:microsoft.com/office/officeart/2005/8/layout/process5"/>
    <dgm:cxn modelId="{5D5764F4-9CA3-4527-9C26-3BB2EBBD2CEB}" type="presParOf" srcId="{8AE2D6B9-5B75-4E27-8431-A5A5FF1ED3E6}" destId="{26DC302A-B3F6-4EA7-9073-310F2745D9FF}" srcOrd="0" destOrd="0" presId="urn:microsoft.com/office/officeart/2005/8/layout/process5"/>
    <dgm:cxn modelId="{7B7D289E-69AC-4B5F-99A0-68C56B879770}" type="presParOf" srcId="{647E2734-ED4D-4772-B592-2A31D9F5B817}" destId="{2F6A1469-E53C-464E-B6B0-36AB81BE347A}" srcOrd="4" destOrd="0" presId="urn:microsoft.com/office/officeart/2005/8/layout/process5"/>
    <dgm:cxn modelId="{CE0A2421-C722-47D0-94ED-EC4C556ECBBE}" type="presParOf" srcId="{647E2734-ED4D-4772-B592-2A31D9F5B817}" destId="{5C3A78FD-01F1-4C0E-B798-C42E0911B337}" srcOrd="5" destOrd="0" presId="urn:microsoft.com/office/officeart/2005/8/layout/process5"/>
    <dgm:cxn modelId="{4F12BBD7-12BB-4645-9153-23F327FB7669}" type="presParOf" srcId="{5C3A78FD-01F1-4C0E-B798-C42E0911B337}" destId="{6EFC545E-F358-4617-898C-A8211DA2E36C}" srcOrd="0" destOrd="0" presId="urn:microsoft.com/office/officeart/2005/8/layout/process5"/>
    <dgm:cxn modelId="{85D6B3E5-9AED-4208-88C0-05498FEAEA16}" type="presParOf" srcId="{647E2734-ED4D-4772-B592-2A31D9F5B817}" destId="{B18C3788-1983-4552-845A-2CAD2FD2A829}" srcOrd="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81DC0E-C3FF-4CAC-9FB1-51E2B7DE0F63}">
      <dsp:nvSpPr>
        <dsp:cNvPr id="0" name=""/>
        <dsp:cNvSpPr/>
      </dsp:nvSpPr>
      <dsp:spPr>
        <a:xfrm>
          <a:off x="5093" y="609205"/>
          <a:ext cx="2226891" cy="13361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10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Data Preprocessing</a:t>
          </a:r>
          <a:endParaRPr lang="en-US" sz="2100" kern="1200" dirty="0"/>
        </a:p>
      </dsp:txBody>
      <dsp:txXfrm>
        <a:off x="44227" y="648339"/>
        <a:ext cx="2148623" cy="1257866"/>
      </dsp:txXfrm>
    </dsp:sp>
    <dsp:sp modelId="{83DA4319-0D12-42AF-88A8-A04F86E5857C}">
      <dsp:nvSpPr>
        <dsp:cNvPr id="0" name=""/>
        <dsp:cNvSpPr/>
      </dsp:nvSpPr>
      <dsp:spPr>
        <a:xfrm rot="26726">
          <a:off x="2425288" y="1013107"/>
          <a:ext cx="465718" cy="5522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425290" y="1123018"/>
        <a:ext cx="326003" cy="331360"/>
      </dsp:txXfrm>
    </dsp:sp>
    <dsp:sp modelId="{1DA70020-FEAC-4026-BDFC-CBB9AB45D865}">
      <dsp:nvSpPr>
        <dsp:cNvPr id="0" name=""/>
        <dsp:cNvSpPr/>
      </dsp:nvSpPr>
      <dsp:spPr>
        <a:xfrm>
          <a:off x="3110670" y="633349"/>
          <a:ext cx="2226891" cy="13361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baseline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Exploratory Data Analysis</a:t>
          </a:r>
          <a:r>
            <a:rPr lang="en-US" sz="2100" b="1" i="0" kern="1200" baseline="0" dirty="0">
              <a:solidFill>
                <a:schemeClr val="tx1"/>
              </a:solidFill>
            </a:rPr>
            <a:t> </a:t>
          </a:r>
          <a:endParaRPr lang="en-US" sz="2100" kern="1200" dirty="0">
            <a:solidFill>
              <a:schemeClr val="tx1"/>
            </a:solidFill>
          </a:endParaRPr>
        </a:p>
      </dsp:txBody>
      <dsp:txXfrm>
        <a:off x="3149804" y="672483"/>
        <a:ext cx="2148623" cy="1257866"/>
      </dsp:txXfrm>
    </dsp:sp>
    <dsp:sp modelId="{8AE2D6B9-5B75-4E27-8431-A5A5FF1ED3E6}">
      <dsp:nvSpPr>
        <dsp:cNvPr id="0" name=""/>
        <dsp:cNvSpPr/>
      </dsp:nvSpPr>
      <dsp:spPr>
        <a:xfrm>
          <a:off x="5693155" y="1025281"/>
          <a:ext cx="472100" cy="5522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5693155" y="1135735"/>
        <a:ext cx="330470" cy="331360"/>
      </dsp:txXfrm>
    </dsp:sp>
    <dsp:sp modelId="{2F6A1469-E53C-464E-B6B0-36AB81BE347A}">
      <dsp:nvSpPr>
        <dsp:cNvPr id="0" name=""/>
        <dsp:cNvSpPr/>
      </dsp:nvSpPr>
      <dsp:spPr>
        <a:xfrm>
          <a:off x="6228318" y="633349"/>
          <a:ext cx="2226891" cy="13361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10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Model Building</a:t>
          </a:r>
          <a:endParaRPr lang="en-US" sz="2100" kern="1200" dirty="0">
            <a:solidFill>
              <a:schemeClr val="tx1"/>
            </a:solidFill>
          </a:endParaRPr>
        </a:p>
      </dsp:txBody>
      <dsp:txXfrm>
        <a:off x="6267452" y="672483"/>
        <a:ext cx="2148623" cy="1257866"/>
      </dsp:txXfrm>
    </dsp:sp>
    <dsp:sp modelId="{5C3A78FD-01F1-4C0E-B798-C42E0911B337}">
      <dsp:nvSpPr>
        <dsp:cNvPr id="0" name=""/>
        <dsp:cNvSpPr/>
      </dsp:nvSpPr>
      <dsp:spPr>
        <a:xfrm rot="21573480">
          <a:off x="8653824" y="1013314"/>
          <a:ext cx="478512" cy="5522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8653826" y="1124322"/>
        <a:ext cx="334958" cy="331360"/>
      </dsp:txXfrm>
    </dsp:sp>
    <dsp:sp modelId="{B18C3788-1983-4552-845A-2CAD2FD2A829}">
      <dsp:nvSpPr>
        <dsp:cNvPr id="0" name=""/>
        <dsp:cNvSpPr/>
      </dsp:nvSpPr>
      <dsp:spPr>
        <a:xfrm>
          <a:off x="9358035" y="609205"/>
          <a:ext cx="2226891" cy="13361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Hyperparameter Tuning</a:t>
          </a:r>
          <a:endParaRPr lang="en-US" sz="2100" kern="1200" dirty="0">
            <a:solidFill>
              <a:schemeClr val="tx1"/>
            </a:solidFill>
          </a:endParaRPr>
        </a:p>
      </dsp:txBody>
      <dsp:txXfrm>
        <a:off x="9397169" y="648339"/>
        <a:ext cx="2148623" cy="12578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C3DF2-0E4C-4A24-B663-74A42416620C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61C95-637F-44A8-B083-CF9741BF4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103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61C95-637F-44A8-B083-CF9741BF40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188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2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570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93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43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847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079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31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55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420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212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132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7DFC313-197F-4C4F-A3CE-FE2BE14920B6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D20ED71-5209-4573-8C62-DD00AD8D7A7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1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7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1C665-D1DD-188F-DBE5-B08DD2F44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2139985"/>
            <a:ext cx="12191999" cy="1060801"/>
          </a:xfrm>
        </p:spPr>
        <p:txBody>
          <a:bodyPr>
            <a:normAutofit/>
          </a:bodyPr>
          <a:lstStyle/>
          <a:p>
            <a:pPr algn="ctr"/>
            <a:r>
              <a:rPr lang="en-US" sz="4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Vehicle Prices</a:t>
            </a:r>
            <a:endParaRPr lang="en-US" sz="4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830DDC-26B9-9B6F-EC08-F5D5B067D0AF}"/>
              </a:ext>
            </a:extLst>
          </p:cNvPr>
          <p:cNvSpPr txBox="1"/>
          <p:nvPr/>
        </p:nvSpPr>
        <p:spPr>
          <a:xfrm>
            <a:off x="1138575" y="3951640"/>
            <a:ext cx="1005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 </a:t>
            </a:r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Atish Sanap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134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8EBCE8-9FE1-82B2-8DD1-F9A85A1B4DFB}"/>
              </a:ext>
            </a:extLst>
          </p:cNvPr>
          <p:cNvSpPr txBox="1"/>
          <p:nvPr/>
        </p:nvSpPr>
        <p:spPr>
          <a:xfrm>
            <a:off x="1" y="0"/>
            <a:ext cx="12191999" cy="823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266078-95B6-94BA-6072-149E7DB53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86" y="1460578"/>
            <a:ext cx="5852172" cy="4389129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899FB3D-3532-9A60-2636-9CB0A8CA5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8234733"/>
              </p:ext>
            </p:extLst>
          </p:nvPr>
        </p:nvGraphicFramePr>
        <p:xfrm>
          <a:off x="6410632" y="1767760"/>
          <a:ext cx="5324836" cy="3322480"/>
        </p:xfrm>
        <a:graphic>
          <a:graphicData uri="http://schemas.openxmlformats.org/drawingml/2006/table">
            <a:tbl>
              <a:tblPr/>
              <a:tblGrid>
                <a:gridCol w="1331209">
                  <a:extLst>
                    <a:ext uri="{9D8B030D-6E8A-4147-A177-3AD203B41FA5}">
                      <a16:colId xmlns:a16="http://schemas.microsoft.com/office/drawing/2014/main" val="1361373712"/>
                    </a:ext>
                  </a:extLst>
                </a:gridCol>
                <a:gridCol w="1331209">
                  <a:extLst>
                    <a:ext uri="{9D8B030D-6E8A-4147-A177-3AD203B41FA5}">
                      <a16:colId xmlns:a16="http://schemas.microsoft.com/office/drawing/2014/main" val="2406789815"/>
                    </a:ext>
                  </a:extLst>
                </a:gridCol>
                <a:gridCol w="1331209">
                  <a:extLst>
                    <a:ext uri="{9D8B030D-6E8A-4147-A177-3AD203B41FA5}">
                      <a16:colId xmlns:a16="http://schemas.microsoft.com/office/drawing/2014/main" val="425803017"/>
                    </a:ext>
                  </a:extLst>
                </a:gridCol>
                <a:gridCol w="1331209">
                  <a:extLst>
                    <a:ext uri="{9D8B030D-6E8A-4147-A177-3AD203B41FA5}">
                      <a16:colId xmlns:a16="http://schemas.microsoft.com/office/drawing/2014/main" val="1354007068"/>
                    </a:ext>
                  </a:extLst>
                </a:gridCol>
              </a:tblGrid>
              <a:tr h="487840">
                <a:tc>
                  <a:txBody>
                    <a:bodyPr/>
                    <a:lstStyle/>
                    <a:p>
                      <a:r>
                        <a:rPr lang="en-US" b="1"/>
                        <a:t>Model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R² Score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MAE (USD)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RMSE (USD)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3542781"/>
                  </a:ext>
                </a:extLst>
              </a:tr>
              <a:tr h="487840">
                <a:tc>
                  <a:txBody>
                    <a:bodyPr/>
                    <a:lstStyle/>
                    <a:p>
                      <a:r>
                        <a:rPr lang="en-US" b="1"/>
                        <a:t>Linear Regression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0.72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3400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0508497"/>
                  </a:ext>
                </a:extLst>
              </a:tr>
              <a:tr h="853721">
                <a:tc>
                  <a:txBody>
                    <a:bodyPr/>
                    <a:lstStyle/>
                    <a:p>
                      <a:r>
                        <a:rPr lang="en-US" b="1"/>
                        <a:t>Random Forest Regressor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0.89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1600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8340193"/>
                  </a:ext>
                </a:extLst>
              </a:tr>
              <a:tr h="487840">
                <a:tc>
                  <a:txBody>
                    <a:bodyPr/>
                    <a:lstStyle/>
                    <a:p>
                      <a:r>
                        <a:rPr lang="en-US" b="1"/>
                        <a:t>Gradient Boosting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0.91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1500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1950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30208"/>
                  </a:ext>
                </a:extLst>
              </a:tr>
              <a:tr h="487840">
                <a:tc>
                  <a:txBody>
                    <a:bodyPr/>
                    <a:lstStyle/>
                    <a:p>
                      <a:r>
                        <a:rPr lang="en-US" b="1"/>
                        <a:t>Decision Tree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0.83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1900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4945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0773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F4D38C-709E-48B0-AC1A-D05EB8DBF4C3}"/>
              </a:ext>
            </a:extLst>
          </p:cNvPr>
          <p:cNvSpPr txBox="1"/>
          <p:nvPr/>
        </p:nvSpPr>
        <p:spPr>
          <a:xfrm>
            <a:off x="0" y="0"/>
            <a:ext cx="11769213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Outcome: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model can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vehicle price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given inputs like make, model, year, mileage, and engine type. Can be used as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pricing engine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auto-dealer websites or resale platforms. Helps in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price suggestions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users listing cars.</a:t>
            </a:r>
          </a:p>
          <a:p>
            <a:pPr lvl="1"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A44A87-11BA-757A-2A08-915747CE6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811" y="2698207"/>
            <a:ext cx="6830378" cy="322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76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7F25BD-233B-0C00-EF48-DB553C366A5F}"/>
              </a:ext>
            </a:extLst>
          </p:cNvPr>
          <p:cNvSpPr txBox="1"/>
          <p:nvPr/>
        </p:nvSpPr>
        <p:spPr>
          <a:xfrm>
            <a:off x="113071" y="0"/>
            <a:ext cx="11357569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vehicle price prediction project demonstrates how machine learning can effectively estimate vehicle prices using real-world data. With proper feature engineering and model selection, we can achieve high accuracy. The project not only helps in understanding key price drivers but also builds a foundation for real-world applications like resale portals and dealership analytics.</a:t>
            </a:r>
          </a:p>
          <a:p>
            <a:pPr lvl="1"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05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1A7308-51C9-3F62-627B-75930A0E1B7E}"/>
              </a:ext>
            </a:extLst>
          </p:cNvPr>
          <p:cNvSpPr txBox="1"/>
          <p:nvPr/>
        </p:nvSpPr>
        <p:spPr>
          <a:xfrm>
            <a:off x="737419" y="2567226"/>
            <a:ext cx="107171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!!!</a:t>
            </a:r>
          </a:p>
        </p:txBody>
      </p:sp>
    </p:spTree>
    <p:extLst>
      <p:ext uri="{BB962C8B-B14F-4D97-AF65-F5344CB8AC3E}">
        <p14:creationId xmlns:p14="http://schemas.microsoft.com/office/powerpoint/2010/main" val="1416715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B96CCF-D185-16DF-2876-8CD0C9181D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123" y="1"/>
            <a:ext cx="6454877" cy="63319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842C36-DF7B-D1BF-DAEE-D6EFC7389879}"/>
              </a:ext>
            </a:extLst>
          </p:cNvPr>
          <p:cNvSpPr txBox="1"/>
          <p:nvPr/>
        </p:nvSpPr>
        <p:spPr>
          <a:xfrm>
            <a:off x="0" y="0"/>
            <a:ext cx="12192001" cy="823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 of Project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5FB105-747A-D32E-6721-9A6D24473AC7}"/>
              </a:ext>
            </a:extLst>
          </p:cNvPr>
          <p:cNvSpPr txBox="1"/>
          <p:nvPr/>
        </p:nvSpPr>
        <p:spPr>
          <a:xfrm>
            <a:off x="1337187" y="1351745"/>
            <a:ext cx="8849032" cy="3730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Overview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&amp; Technologies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Results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Outcome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136424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6BF28F-7EF0-7E10-D097-7256D3464866}"/>
              </a:ext>
            </a:extLst>
          </p:cNvPr>
          <p:cNvSpPr txBox="1"/>
          <p:nvPr/>
        </p:nvSpPr>
        <p:spPr>
          <a:xfrm>
            <a:off x="0" y="0"/>
            <a:ext cx="11783028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system that can predict pricing for a mobile phone using data on available phones in the market. Predict if the mobile can be priced low/med/high/very high. Explore the data to understand the features and figure out an approach.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5A87A4-F246-1B9F-C03B-68D30984D5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177" y="2580391"/>
            <a:ext cx="6586673" cy="376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93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C4D573-18FB-0F82-9EED-980B79F2CDC4}"/>
              </a:ext>
            </a:extLst>
          </p:cNvPr>
          <p:cNvSpPr txBox="1"/>
          <p:nvPr/>
        </p:nvSpPr>
        <p:spPr>
          <a:xfrm>
            <a:off x="0" y="0"/>
            <a:ext cx="115515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Statement: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highly competitive smartphone market, determining the appropriate price range for a mobile phone based solely on its technical specifications is a complex task. This project aims to build a machine learning model that accurately classifies mobile phones into predefined pricing categories—low, medium, high, or very high—based on hardware features, without relying on brand or external factors.</a:t>
            </a:r>
          </a:p>
          <a:p>
            <a:pPr lvl="1"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A2495-1D35-6E37-55F1-7EEE82EBF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328" y="2635045"/>
            <a:ext cx="5668891" cy="374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694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118D0C9E-A1A2-0A4E-7918-5611BE7D6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7940" y="0"/>
            <a:ext cx="6896119" cy="823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Important Features in the Dataset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E84A6E8-8672-D57E-F070-21D1945BE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84793"/>
              </p:ext>
            </p:extLst>
          </p:nvPr>
        </p:nvGraphicFramePr>
        <p:xfrm>
          <a:off x="1838960" y="1034688"/>
          <a:ext cx="9479280" cy="5251336"/>
        </p:xfrm>
        <a:graphic>
          <a:graphicData uri="http://schemas.openxmlformats.org/drawingml/2006/table">
            <a:tbl>
              <a:tblPr/>
              <a:tblGrid>
                <a:gridCol w="4739640">
                  <a:extLst>
                    <a:ext uri="{9D8B030D-6E8A-4147-A177-3AD203B41FA5}">
                      <a16:colId xmlns:a16="http://schemas.microsoft.com/office/drawing/2014/main" val="1677410957"/>
                    </a:ext>
                  </a:extLst>
                </a:gridCol>
                <a:gridCol w="4739640">
                  <a:extLst>
                    <a:ext uri="{9D8B030D-6E8A-4147-A177-3AD203B41FA5}">
                      <a16:colId xmlns:a16="http://schemas.microsoft.com/office/drawing/2014/main" val="3536278148"/>
                    </a:ext>
                  </a:extLst>
                </a:gridCol>
              </a:tblGrid>
              <a:tr h="34097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 Name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9211187"/>
                  </a:ext>
                </a:extLst>
              </a:tr>
              <a:tr h="611857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make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Brand or manufacturer of the vehicle (e.g., Toyota, BMW)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0391694"/>
                  </a:ext>
                </a:extLst>
              </a:tr>
              <a:tr h="34097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vehicle model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9678656"/>
                  </a:ext>
                </a:extLst>
              </a:tr>
              <a:tr h="34097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 of manufacture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8556364"/>
                  </a:ext>
                </a:extLst>
              </a:tr>
              <a:tr h="3409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mileage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miles the vehicle has been driven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1369663"/>
                  </a:ext>
                </a:extLst>
              </a:tr>
              <a:tr h="34097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fuel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Type of fuel (Gasoline, Diesel, Electric)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8906271"/>
                  </a:ext>
                </a:extLst>
              </a:tr>
              <a:tr h="40248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engine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Engine specifications (e.g., 2.0L I4 Turbo)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3887975"/>
                  </a:ext>
                </a:extLst>
              </a:tr>
              <a:tr h="34097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cylinders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engine cylinders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564738"/>
                  </a:ext>
                </a:extLst>
              </a:tr>
              <a:tr h="34097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transmission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Gearbox type (Automatic or Manual)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2619077"/>
                  </a:ext>
                </a:extLst>
              </a:tr>
              <a:tr h="40248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body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Body type (SUV, Sedan, Hatchback, etc.)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7100450"/>
                  </a:ext>
                </a:extLst>
              </a:tr>
              <a:tr h="34097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drivetrain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Drive type (e.g., All-Wheel Drive)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6603970"/>
                  </a:ext>
                </a:extLst>
              </a:tr>
              <a:tr h="611857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price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Selling price of the vehicle in USD (target variable)</a:t>
                      </a:r>
                    </a:p>
                  </a:txBody>
                  <a:tcPr marL="78877" marR="78877" marT="39438" marB="39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2485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2867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687902E-C1E3-D1C8-8ACD-CD8AF78D8033}"/>
              </a:ext>
            </a:extLst>
          </p:cNvPr>
          <p:cNvSpPr txBox="1"/>
          <p:nvPr/>
        </p:nvSpPr>
        <p:spPr>
          <a:xfrm>
            <a:off x="0" y="0"/>
            <a:ext cx="12191999" cy="4308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&amp; Technologies</a:t>
            </a: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Python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Libraries: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&amp;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(for deep learning models)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 (image manipulation)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NumPy &amp; Pandas (data handling)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 &amp; Seaborn (visualizations)</a:t>
            </a:r>
          </a:p>
          <a:p>
            <a:pPr lvl="2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Environment: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Code,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Notebook or Google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477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A80B58F-54DF-C8EA-1B2B-3AD69C44D2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30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of Model Architecture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standard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regression-based machine learning pipeline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used:</a:t>
            </a:r>
          </a:p>
          <a:p>
            <a:pPr lvl="2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Handle missing or inconsistent data.</a:t>
            </a:r>
          </a:p>
          <a:p>
            <a:pPr lvl="2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Convert categorical variables (e.g., make, model, fuel) into numerical using techniques like Label Encoding or One-Hot Encoding.</a:t>
            </a:r>
          </a:p>
          <a:p>
            <a:pPr lvl="2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Scaling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Apply standardization or normalization where required.</a:t>
            </a:r>
          </a:p>
          <a:p>
            <a:pPr lvl="2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 regression algorithms:</a:t>
            </a:r>
          </a:p>
          <a:p>
            <a:pPr lvl="3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</a:t>
            </a:r>
          </a:p>
          <a:p>
            <a:pPr lvl="3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Regressor</a:t>
            </a:r>
          </a:p>
          <a:p>
            <a:pPr lvl="3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Gradient Boosting Regressor</a:t>
            </a:r>
          </a:p>
          <a:p>
            <a:pPr lvl="2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Evaluate using RMSE, MAE, and R² to select the best model.</a:t>
            </a:r>
          </a:p>
        </p:txBody>
      </p:sp>
    </p:spTree>
    <p:extLst>
      <p:ext uri="{BB962C8B-B14F-4D97-AF65-F5344CB8AC3E}">
        <p14:creationId xmlns:p14="http://schemas.microsoft.com/office/powerpoint/2010/main" val="4166569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6099BA-C79E-E4F9-0C2F-0FAF9E1E5D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69331"/>
            <a:ext cx="12192000" cy="637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Drop irrelevant columns (like description, colors, etc. if they don’t contribute to price)</a:t>
            </a: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 null values (e.g., impute or remove)</a:t>
            </a: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 year into vehicle age</a:t>
            </a: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Encode categorical variables</a:t>
            </a:r>
          </a:p>
          <a:p>
            <a:pPr marL="800100" lvl="1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Visualize distributions of price, mileage, year</a:t>
            </a: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Correlation heatmap to identify key predictors of price</a:t>
            </a:r>
          </a:p>
          <a:p>
            <a:pPr marL="800100" lvl="1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Building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Split data into train and test sets (e.g., 80-20)</a:t>
            </a: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multiple regression models</a:t>
            </a: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cross-validation for generalization</a:t>
            </a:r>
          </a:p>
          <a:p>
            <a:pPr marL="800100" lvl="1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 models using RMSE, MAE, and R²</a:t>
            </a: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Fine-tune hyperparameters (e.g., using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GridSearchCV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644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C0C9FF7-6F24-ABDC-E9E0-1169BAE91A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454983"/>
              </p:ext>
            </p:extLst>
          </p:nvPr>
        </p:nvGraphicFramePr>
        <p:xfrm>
          <a:off x="300990" y="1519111"/>
          <a:ext cx="11590020" cy="25545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271691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560</TotalTime>
  <Words>659</Words>
  <Application>Microsoft Office PowerPoint</Application>
  <PresentationFormat>Widescreen</PresentationFormat>
  <Paragraphs>116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Retrospect</vt:lpstr>
      <vt:lpstr>Predict Vehicle Prices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Atish Sanap</dc:creator>
  <cp:lastModifiedBy>Atish Sanap</cp:lastModifiedBy>
  <cp:revision>8</cp:revision>
  <dcterms:created xsi:type="dcterms:W3CDTF">2025-06-15T11:12:51Z</dcterms:created>
  <dcterms:modified xsi:type="dcterms:W3CDTF">2025-06-25T03:53:58Z</dcterms:modified>
</cp:coreProperties>
</file>

<file path=docProps/thumbnail.jpeg>
</file>